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8FAEB8-5203-4F05-8EEB-D4FC03CE89C2}"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315452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FAEB8-5203-4F05-8EEB-D4FC03CE89C2}"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84954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FAEB8-5203-4F05-8EEB-D4FC03CE89C2}"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57152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FAEB8-5203-4F05-8EEB-D4FC03CE89C2}"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283524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8FAEB8-5203-4F05-8EEB-D4FC03CE89C2}" type="datetimeFigureOut">
              <a:rPr lang="en-US" smtClean="0"/>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130461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8FAEB8-5203-4F05-8EEB-D4FC03CE89C2}"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204460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8FAEB8-5203-4F05-8EEB-D4FC03CE89C2}" type="datetimeFigureOut">
              <a:rPr lang="en-US" smtClean="0"/>
              <a:t>7/8/2019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386649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8FAEB8-5203-4F05-8EEB-D4FC03CE89C2}" type="datetimeFigureOut">
              <a:rPr lang="en-US" smtClean="0"/>
              <a:t>7/8/2019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3147805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FAEB8-5203-4F05-8EEB-D4FC03CE89C2}" type="datetimeFigureOut">
              <a:rPr lang="en-US" smtClean="0"/>
              <a:t>7/8/2019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352313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FAEB8-5203-4F05-8EEB-D4FC03CE89C2}"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118325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FAEB8-5203-4F05-8EEB-D4FC03CE89C2}" type="datetimeFigureOut">
              <a:rPr lang="en-US" smtClean="0"/>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BAAFD-E719-4EC7-80DE-25B63E0F95EE}" type="slidenum">
              <a:rPr lang="en-US" smtClean="0"/>
              <a:t>‹#›</a:t>
            </a:fld>
            <a:endParaRPr lang="en-US"/>
          </a:p>
        </p:txBody>
      </p:sp>
    </p:spTree>
    <p:extLst>
      <p:ext uri="{BB962C8B-B14F-4D97-AF65-F5344CB8AC3E}">
        <p14:creationId xmlns:p14="http://schemas.microsoft.com/office/powerpoint/2010/main" val="87967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FAEB8-5203-4F05-8EEB-D4FC03CE89C2}" type="datetimeFigureOut">
              <a:rPr lang="en-US" smtClean="0"/>
              <a:t>7/8/2019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BAAFD-E719-4EC7-80DE-25B63E0F95EE}" type="slidenum">
              <a:rPr lang="en-US" smtClean="0"/>
              <a:t>‹#›</a:t>
            </a:fld>
            <a:endParaRPr lang="en-US"/>
          </a:p>
        </p:txBody>
      </p:sp>
    </p:spTree>
    <p:extLst>
      <p:ext uri="{BB962C8B-B14F-4D97-AF65-F5344CB8AC3E}">
        <p14:creationId xmlns:p14="http://schemas.microsoft.com/office/powerpoint/2010/main" val="1827992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4248" y="450760"/>
            <a:ext cx="10354614" cy="5859887"/>
          </a:xfrm>
        </p:spPr>
        <p:txBody>
          <a:bodyPr>
            <a:normAutofit/>
          </a:bodyPr>
          <a:lstStyle/>
          <a:p>
            <a:r>
              <a:rPr lang="en-US" sz="4000" b="1" dirty="0" smtClean="0"/>
              <a:t>THE RURAL WATER SUPPLY AND SANITATION AGENCY (RUWASA)</a:t>
            </a:r>
            <a:br>
              <a:rPr lang="en-US" sz="4000" b="1" dirty="0" smtClean="0"/>
            </a:br>
            <a:r>
              <a:rPr lang="en-US" sz="4000" b="1" dirty="0" smtClean="0"/>
              <a:t/>
            </a:r>
            <a:br>
              <a:rPr lang="en-US" sz="4000" b="1" dirty="0" smtClean="0"/>
            </a:br>
            <a:r>
              <a:rPr lang="en-US" sz="4000" b="1" dirty="0" smtClean="0"/>
              <a:t>PRESENTATION ON STRATEGIES IN MANAGING RUWASA TOWARDS ACHIEVING ITS HIGHEST INTENT</a:t>
            </a:r>
            <a:br>
              <a:rPr lang="en-US" sz="4000" b="1" dirty="0" smtClean="0"/>
            </a:br>
            <a:r>
              <a:rPr lang="en-US" sz="4000" b="1" dirty="0"/>
              <a:t/>
            </a:r>
            <a:br>
              <a:rPr lang="en-US" sz="4000" b="1" dirty="0"/>
            </a:br>
            <a:r>
              <a:rPr lang="en-US" sz="4000" b="1" dirty="0" smtClean="0"/>
              <a:t>PRESENTED BY</a:t>
            </a:r>
            <a:br>
              <a:rPr lang="en-US" sz="4000" b="1" dirty="0" smtClean="0"/>
            </a:br>
            <a:r>
              <a:rPr lang="en-US" sz="4000" b="1" dirty="0" smtClean="0"/>
              <a:t>MICHAEL G. NDUNGURU (PE 5322)</a:t>
            </a:r>
            <a:endParaRPr lang="en-US" sz="4000" b="1" dirty="0"/>
          </a:p>
        </p:txBody>
      </p:sp>
    </p:spTree>
    <p:extLst>
      <p:ext uri="{BB962C8B-B14F-4D97-AF65-F5344CB8AC3E}">
        <p14:creationId xmlns:p14="http://schemas.microsoft.com/office/powerpoint/2010/main" val="1358266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10" y="2425744"/>
            <a:ext cx="10515600" cy="1325563"/>
          </a:xfrm>
        </p:spPr>
        <p:txBody>
          <a:bodyPr/>
          <a:lstStyle/>
          <a:p>
            <a:pPr algn="ctr"/>
            <a:r>
              <a:rPr lang="en-US" dirty="0" smtClean="0"/>
              <a:t>THANK YOU FOR LISTENING</a:t>
            </a:r>
            <a:endParaRPr lang="en-US" dirty="0"/>
          </a:p>
        </p:txBody>
      </p:sp>
    </p:spTree>
    <p:extLst>
      <p:ext uri="{BB962C8B-B14F-4D97-AF65-F5344CB8AC3E}">
        <p14:creationId xmlns:p14="http://schemas.microsoft.com/office/powerpoint/2010/main" val="1362682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Introduction</a:t>
            </a:r>
          </a:p>
          <a:p>
            <a:pPr lvl="1">
              <a:buFont typeface="Wingdings" panose="05000000000000000000" pitchFamily="2" charset="2"/>
              <a:buChar char="v"/>
            </a:pPr>
            <a:r>
              <a:rPr lang="en-US" dirty="0" smtClean="0"/>
              <a:t>Establishment of RUWASA</a:t>
            </a:r>
          </a:p>
          <a:p>
            <a:pPr lvl="1">
              <a:buFont typeface="Wingdings" panose="05000000000000000000" pitchFamily="2" charset="2"/>
              <a:buChar char="v"/>
            </a:pPr>
            <a:r>
              <a:rPr lang="en-US" dirty="0" smtClean="0"/>
              <a:t>Functions of RUWASA</a:t>
            </a:r>
          </a:p>
          <a:p>
            <a:pPr lvl="1">
              <a:buFont typeface="Wingdings" panose="05000000000000000000" pitchFamily="2" charset="2"/>
              <a:buChar char="v"/>
            </a:pPr>
            <a:r>
              <a:rPr lang="en-US" dirty="0" smtClean="0"/>
              <a:t>Quality of Director General of RUWASA</a:t>
            </a:r>
          </a:p>
          <a:p>
            <a:pPr marL="0" indent="0">
              <a:buNone/>
            </a:pPr>
            <a:r>
              <a:rPr lang="en-US" dirty="0" smtClean="0"/>
              <a:t>2. Strategies in Managing RUWASA towards achieving its highest intent</a:t>
            </a:r>
          </a:p>
        </p:txBody>
      </p:sp>
    </p:spTree>
    <p:extLst>
      <p:ext uri="{BB962C8B-B14F-4D97-AF65-F5344CB8AC3E}">
        <p14:creationId xmlns:p14="http://schemas.microsoft.com/office/powerpoint/2010/main" val="290088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t>RUWASA is established in accordance to Clause 42 (1) of the Water Supply and Sanitation Act No. 5 of 2019</a:t>
            </a:r>
          </a:p>
          <a:p>
            <a:pPr>
              <a:buFont typeface="Wingdings" panose="05000000000000000000" pitchFamily="2" charset="2"/>
              <a:buChar char="v"/>
            </a:pPr>
            <a:r>
              <a:rPr lang="en-US" dirty="0" smtClean="0"/>
              <a:t>The core responsibility of RUWASA is Development and Sustainable Management of Rural Water Supply and Sanitation Projects</a:t>
            </a:r>
          </a:p>
          <a:p>
            <a:pPr>
              <a:buFont typeface="Wingdings" panose="05000000000000000000" pitchFamily="2" charset="2"/>
              <a:buChar char="v"/>
            </a:pPr>
            <a:r>
              <a:rPr lang="en-US" dirty="0" smtClean="0"/>
              <a:t>Other Functions are :-</a:t>
            </a:r>
          </a:p>
          <a:p>
            <a:pPr lvl="1">
              <a:buFont typeface="Wingdings" panose="05000000000000000000" pitchFamily="2" charset="2"/>
              <a:buChar char="ü"/>
            </a:pPr>
            <a:r>
              <a:rPr lang="en-US" dirty="0" smtClean="0"/>
              <a:t>Plan, Design, Construct  and Supervise Rural Water Supply and sanitation Projects</a:t>
            </a:r>
          </a:p>
          <a:p>
            <a:pPr lvl="1">
              <a:buFont typeface="Wingdings" panose="05000000000000000000" pitchFamily="2" charset="2"/>
              <a:buChar char="ü"/>
            </a:pPr>
            <a:r>
              <a:rPr lang="en-US" dirty="0" smtClean="0"/>
              <a:t>Dam designs and Construction</a:t>
            </a:r>
          </a:p>
          <a:p>
            <a:pPr lvl="1">
              <a:buFont typeface="Wingdings" panose="05000000000000000000" pitchFamily="2" charset="2"/>
              <a:buChar char="ü"/>
            </a:pPr>
            <a:r>
              <a:rPr lang="en-US" dirty="0" smtClean="0"/>
              <a:t>Hydrogeological Survey for the underground Water</a:t>
            </a:r>
          </a:p>
          <a:p>
            <a:pPr lvl="1">
              <a:buFont typeface="Wingdings" panose="05000000000000000000" pitchFamily="2" charset="2"/>
              <a:buChar char="ü"/>
            </a:pPr>
            <a:r>
              <a:rPr lang="en-US" dirty="0" smtClean="0"/>
              <a:t>To register, regulate the activities of Community Owned Water supply Organization</a:t>
            </a:r>
            <a:endParaRPr lang="en-US" dirty="0"/>
          </a:p>
        </p:txBody>
      </p:sp>
    </p:spTree>
    <p:extLst>
      <p:ext uri="{BB962C8B-B14F-4D97-AF65-F5344CB8AC3E}">
        <p14:creationId xmlns:p14="http://schemas.microsoft.com/office/powerpoint/2010/main" val="283311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Other Functions are :-</a:t>
            </a:r>
          </a:p>
          <a:p>
            <a:pPr lvl="1">
              <a:buFont typeface="Wingdings" panose="05000000000000000000" pitchFamily="2" charset="2"/>
              <a:buChar char="ü"/>
            </a:pPr>
            <a:r>
              <a:rPr lang="en-US" dirty="0" smtClean="0"/>
              <a:t>To provide Technical and Financial Support to the Community Organization</a:t>
            </a:r>
          </a:p>
          <a:p>
            <a:pPr lvl="1">
              <a:buFont typeface="Wingdings" panose="05000000000000000000" pitchFamily="2" charset="2"/>
              <a:buChar char="ü"/>
            </a:pPr>
            <a:r>
              <a:rPr lang="en-US" dirty="0" smtClean="0"/>
              <a:t>To facilitate the community participation from the planning of the projects to the operation stage after construction</a:t>
            </a:r>
          </a:p>
          <a:p>
            <a:pPr lvl="1">
              <a:buFont typeface="Wingdings" panose="05000000000000000000" pitchFamily="2" charset="2"/>
              <a:buChar char="ü"/>
            </a:pPr>
            <a:r>
              <a:rPr lang="en-US" dirty="0" smtClean="0"/>
              <a:t>To advice the Minister on all issues related to Rural Water and sanitation</a:t>
            </a:r>
          </a:p>
          <a:p>
            <a:pPr>
              <a:buFont typeface="Wingdings" panose="05000000000000000000" pitchFamily="2" charset="2"/>
              <a:buChar char="v"/>
            </a:pPr>
            <a:r>
              <a:rPr lang="en-US" dirty="0" smtClean="0"/>
              <a:t>Quality of Director General of RUWASA</a:t>
            </a:r>
          </a:p>
          <a:p>
            <a:pPr marL="0" indent="0">
              <a:buNone/>
            </a:pPr>
            <a:r>
              <a:rPr lang="en-US" dirty="0" smtClean="0"/>
              <a:t>For RUWASA to fulfill all of its responsibilities and functions which AIM at making sure the rural population is supplied with sufficient water and Value for Money is attained in constructed projects , the Director General Should have the following quality</a:t>
            </a:r>
          </a:p>
          <a:p>
            <a:pPr marL="0" indent="0">
              <a:buNone/>
            </a:pPr>
            <a:endParaRPr lang="en-US" dirty="0" smtClean="0"/>
          </a:p>
        </p:txBody>
      </p:sp>
    </p:spTree>
    <p:extLst>
      <p:ext uri="{BB962C8B-B14F-4D97-AF65-F5344CB8AC3E}">
        <p14:creationId xmlns:p14="http://schemas.microsoft.com/office/powerpoint/2010/main" val="147917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Quality of Director General of RUWASA</a:t>
            </a:r>
          </a:p>
          <a:p>
            <a:pPr>
              <a:buFont typeface="Wingdings" panose="05000000000000000000" pitchFamily="2" charset="2"/>
              <a:buChar char="Ø"/>
            </a:pPr>
            <a:r>
              <a:rPr lang="en-US" dirty="0" smtClean="0"/>
              <a:t>The DG should be future oriented (Have Vision) and be able to produce good plans</a:t>
            </a:r>
          </a:p>
          <a:p>
            <a:pPr>
              <a:buFont typeface="Wingdings" panose="05000000000000000000" pitchFamily="2" charset="2"/>
              <a:buChar char="Ø"/>
            </a:pPr>
            <a:r>
              <a:rPr lang="en-US" dirty="0" smtClean="0"/>
              <a:t>The DG should have integrity</a:t>
            </a:r>
          </a:p>
          <a:p>
            <a:pPr>
              <a:buFont typeface="Wingdings" panose="05000000000000000000" pitchFamily="2" charset="2"/>
              <a:buChar char="Ø"/>
            </a:pPr>
            <a:r>
              <a:rPr lang="en-US" dirty="0" smtClean="0"/>
              <a:t>The DG should Delegate some of the functions of RUWASA to the subordinates and remained with only key function and he/she need to make sure that everyone fulfills his/her responsibilities</a:t>
            </a:r>
          </a:p>
          <a:p>
            <a:pPr>
              <a:buFont typeface="Wingdings" panose="05000000000000000000" pitchFamily="2" charset="2"/>
              <a:buChar char="Ø"/>
            </a:pPr>
            <a:r>
              <a:rPr lang="en-US" dirty="0" smtClean="0"/>
              <a:t>The DG should be good in listening and communicating</a:t>
            </a:r>
          </a:p>
          <a:p>
            <a:pPr>
              <a:buFont typeface="Wingdings" panose="05000000000000000000" pitchFamily="2" charset="2"/>
              <a:buChar char="Ø"/>
            </a:pPr>
            <a:r>
              <a:rPr lang="en-US" dirty="0" smtClean="0"/>
              <a:t>The DG should Lead by Example </a:t>
            </a:r>
          </a:p>
          <a:p>
            <a:pPr marL="0" indent="0">
              <a:buNone/>
            </a:pPr>
            <a:endParaRPr lang="en-US" dirty="0" smtClean="0"/>
          </a:p>
        </p:txBody>
      </p:sp>
    </p:spTree>
    <p:extLst>
      <p:ext uri="{BB962C8B-B14F-4D97-AF65-F5344CB8AC3E}">
        <p14:creationId xmlns:p14="http://schemas.microsoft.com/office/powerpoint/2010/main" val="144397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Quality of Director General of RUWASA</a:t>
            </a:r>
          </a:p>
          <a:p>
            <a:pPr>
              <a:buFont typeface="Wingdings" panose="05000000000000000000" pitchFamily="2" charset="2"/>
              <a:buChar char="Ø"/>
            </a:pPr>
            <a:r>
              <a:rPr lang="en-US" dirty="0" smtClean="0"/>
              <a:t>Treat every employee Fairly</a:t>
            </a:r>
          </a:p>
          <a:p>
            <a:pPr marL="0" indent="0">
              <a:buNone/>
            </a:pPr>
            <a:endParaRPr lang="en-US" dirty="0" smtClean="0"/>
          </a:p>
        </p:txBody>
      </p:sp>
    </p:spTree>
    <p:extLst>
      <p:ext uri="{BB962C8B-B14F-4D97-AF65-F5344CB8AC3E}">
        <p14:creationId xmlns:p14="http://schemas.microsoft.com/office/powerpoint/2010/main" val="788396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t>Strategies in Managing RUWASA towards achieving its highest intent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order to achieve the highest intent of RUWASA my strategies will be as follows:-</a:t>
            </a:r>
          </a:p>
          <a:p>
            <a:pPr>
              <a:buFont typeface="Wingdings" panose="05000000000000000000" pitchFamily="2" charset="2"/>
              <a:buChar char="v"/>
            </a:pPr>
            <a:r>
              <a:rPr lang="en-US" dirty="0" smtClean="0"/>
              <a:t>To set the Vision, Mission and objectives of RUWASA </a:t>
            </a:r>
          </a:p>
          <a:p>
            <a:pPr>
              <a:buFont typeface="Wingdings" panose="05000000000000000000" pitchFamily="2" charset="2"/>
              <a:buChar char="v"/>
            </a:pPr>
            <a:r>
              <a:rPr lang="en-US" dirty="0" smtClean="0"/>
              <a:t>RUWASA is well staffed with qualified personnel at all levels</a:t>
            </a:r>
          </a:p>
          <a:p>
            <a:pPr lvl="1">
              <a:buFont typeface="Wingdings" panose="05000000000000000000" pitchFamily="2" charset="2"/>
              <a:buChar char="Ø"/>
            </a:pPr>
            <a:r>
              <a:rPr lang="en-US" dirty="0" smtClean="0"/>
              <a:t>National</a:t>
            </a:r>
          </a:p>
          <a:p>
            <a:pPr lvl="1">
              <a:buFont typeface="Wingdings" panose="05000000000000000000" pitchFamily="2" charset="2"/>
              <a:buChar char="Ø"/>
            </a:pPr>
            <a:r>
              <a:rPr lang="en-US" dirty="0" smtClean="0"/>
              <a:t>Regional</a:t>
            </a:r>
            <a:endParaRPr lang="en-US" dirty="0"/>
          </a:p>
          <a:p>
            <a:pPr lvl="1">
              <a:buFont typeface="Wingdings" panose="05000000000000000000" pitchFamily="2" charset="2"/>
              <a:buChar char="Ø"/>
            </a:pPr>
            <a:r>
              <a:rPr lang="en-US" dirty="0" smtClean="0"/>
              <a:t>District</a:t>
            </a:r>
          </a:p>
          <a:p>
            <a:pPr>
              <a:buFont typeface="Wingdings" panose="05000000000000000000" pitchFamily="2" charset="2"/>
              <a:buChar char="v"/>
            </a:pPr>
            <a:r>
              <a:rPr lang="en-US" dirty="0" smtClean="0"/>
              <a:t>To have a Technical Unit with qualified Technical </a:t>
            </a:r>
            <a:r>
              <a:rPr lang="en-US" dirty="0"/>
              <a:t>P</a:t>
            </a:r>
            <a:r>
              <a:rPr lang="en-US" dirty="0" smtClean="0"/>
              <a:t>ersonnel to review and scrutinize all the plans especially from the Lower Level</a:t>
            </a:r>
          </a:p>
          <a:p>
            <a:pPr lvl="1">
              <a:buFont typeface="Wingdings" panose="05000000000000000000" pitchFamily="2" charset="2"/>
              <a:buChar char="Ø"/>
            </a:pPr>
            <a:r>
              <a:rPr lang="en-US" dirty="0" smtClean="0"/>
              <a:t>Projects are properly designed</a:t>
            </a:r>
          </a:p>
          <a:p>
            <a:pPr lvl="1">
              <a:buFont typeface="Wingdings" panose="05000000000000000000" pitchFamily="2" charset="2"/>
              <a:buChar char="Ø"/>
            </a:pPr>
            <a:r>
              <a:rPr lang="en-US" dirty="0" smtClean="0"/>
              <a:t>The plans are well prepared</a:t>
            </a:r>
          </a:p>
          <a:p>
            <a:pPr lvl="1">
              <a:buFont typeface="Wingdings" panose="05000000000000000000" pitchFamily="2" charset="2"/>
              <a:buChar char="Ø"/>
            </a:pPr>
            <a:r>
              <a:rPr lang="en-US" dirty="0" smtClean="0"/>
              <a:t>Project costs are realist (The price of materials should reflect the current market price)</a:t>
            </a:r>
          </a:p>
          <a:p>
            <a:pPr marL="0" indent="0">
              <a:buNone/>
            </a:pPr>
            <a:endParaRPr lang="en-US" dirty="0" smtClean="0"/>
          </a:p>
        </p:txBody>
      </p:sp>
    </p:spTree>
    <p:extLst>
      <p:ext uri="{BB962C8B-B14F-4D97-AF65-F5344CB8AC3E}">
        <p14:creationId xmlns:p14="http://schemas.microsoft.com/office/powerpoint/2010/main" val="11363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t>Strategies in Managing RUWASA cont.</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t>Regular Project Supervision and Monitoring</a:t>
            </a:r>
          </a:p>
          <a:p>
            <a:pPr lvl="1">
              <a:buFont typeface="Wingdings" panose="05000000000000000000" pitchFamily="2" charset="2"/>
              <a:buChar char="Ø"/>
            </a:pPr>
            <a:r>
              <a:rPr lang="en-US" dirty="0" smtClean="0"/>
              <a:t>Close supervision and Monitoring will ensure that Value for Money in Water Projects constructed is achieved</a:t>
            </a:r>
          </a:p>
          <a:p>
            <a:pPr lvl="1">
              <a:buFont typeface="Wingdings" panose="05000000000000000000" pitchFamily="2" charset="2"/>
              <a:buChar char="Ø"/>
            </a:pPr>
            <a:r>
              <a:rPr lang="en-US" dirty="0" smtClean="0"/>
              <a:t>Value for Money/Technical Audit also is to be done</a:t>
            </a:r>
          </a:p>
          <a:p>
            <a:pPr>
              <a:buFont typeface="Wingdings" panose="05000000000000000000" pitchFamily="2" charset="2"/>
              <a:buChar char="v"/>
            </a:pPr>
            <a:r>
              <a:rPr lang="en-US" dirty="0" smtClean="0"/>
              <a:t>Plans for the Capacity Building</a:t>
            </a:r>
          </a:p>
          <a:p>
            <a:pPr lvl="1">
              <a:buFont typeface="Wingdings" panose="05000000000000000000" pitchFamily="2" charset="2"/>
              <a:buChar char="Ø"/>
            </a:pPr>
            <a:r>
              <a:rPr lang="en-US" dirty="0" smtClean="0"/>
              <a:t>Technology is changing fast, so there is a need to have trainings and seminars for experience sharing and gaining new ideas</a:t>
            </a:r>
          </a:p>
          <a:p>
            <a:pPr>
              <a:buFont typeface="Wingdings" panose="05000000000000000000" pitchFamily="2" charset="2"/>
              <a:buChar char="v"/>
            </a:pPr>
            <a:r>
              <a:rPr lang="en-US" dirty="0" smtClean="0"/>
              <a:t>Propose to the Government Sources of Funds for the operation of the Agency</a:t>
            </a:r>
          </a:p>
          <a:p>
            <a:pPr lvl="1">
              <a:buFont typeface="Wingdings" panose="05000000000000000000" pitchFamily="2" charset="2"/>
              <a:buChar char="Ø"/>
            </a:pPr>
            <a:r>
              <a:rPr lang="en-US" dirty="0" smtClean="0"/>
              <a:t>Construction of Water Projects is taking long time to finish because of the Financial constraint</a:t>
            </a:r>
          </a:p>
        </p:txBody>
      </p:sp>
    </p:spTree>
    <p:extLst>
      <p:ext uri="{BB962C8B-B14F-4D97-AF65-F5344CB8AC3E}">
        <p14:creationId xmlns:p14="http://schemas.microsoft.com/office/powerpoint/2010/main" val="323630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t>Strategies in Managing RUWASA cont.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t>Thoroughly assessment of water Technologies for easily implementation of the projects</a:t>
            </a:r>
          </a:p>
          <a:p>
            <a:pPr lvl="1">
              <a:buFont typeface="Wingdings" panose="05000000000000000000" pitchFamily="2" charset="2"/>
              <a:buChar char="Ø"/>
            </a:pPr>
            <a:r>
              <a:rPr lang="en-US" dirty="0" smtClean="0"/>
              <a:t>Water sources selection</a:t>
            </a:r>
          </a:p>
          <a:p>
            <a:pPr>
              <a:buFont typeface="Wingdings" panose="05000000000000000000" pitchFamily="2" charset="2"/>
              <a:buChar char="v"/>
            </a:pPr>
            <a:r>
              <a:rPr lang="en-US" dirty="0" smtClean="0"/>
              <a:t>To have extension workers at the Ward/village Levels for proper operation and Maintenance of the water Projects and thus to have a sustainable water project</a:t>
            </a:r>
          </a:p>
          <a:p>
            <a:pPr lvl="1">
              <a:buFont typeface="Wingdings" panose="05000000000000000000" pitchFamily="2" charset="2"/>
              <a:buChar char="Ø"/>
            </a:pPr>
            <a:r>
              <a:rPr lang="en-US" dirty="0" smtClean="0"/>
              <a:t>Water Technician for technical backstopping</a:t>
            </a:r>
          </a:p>
          <a:p>
            <a:pPr lvl="1">
              <a:buFont typeface="Wingdings" panose="05000000000000000000" pitchFamily="2" charset="2"/>
              <a:buChar char="Ø"/>
            </a:pPr>
            <a:r>
              <a:rPr lang="en-US" dirty="0" smtClean="0"/>
              <a:t>Assistant accountant for Financial control</a:t>
            </a:r>
          </a:p>
        </p:txBody>
      </p:sp>
    </p:spTree>
    <p:extLst>
      <p:ext uri="{BB962C8B-B14F-4D97-AF65-F5344CB8AC3E}">
        <p14:creationId xmlns:p14="http://schemas.microsoft.com/office/powerpoint/2010/main" val="669290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557</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THE RURAL WATER SUPPLY AND SANITATION AGENCY (RUWASA)  PRESENTATION ON STRATEGIES IN MANAGING RUWASA TOWARDS ACHIEVING ITS HIGHEST INTENT  PRESENTED BY MICHAEL G. NDUNGURU (PE 5322)</vt:lpstr>
      <vt:lpstr>Presentation Outline</vt:lpstr>
      <vt:lpstr>1. INTRODUCTION</vt:lpstr>
      <vt:lpstr>1. INTRODUCTION Cont…</vt:lpstr>
      <vt:lpstr>1. INTRODUCTION Cont…</vt:lpstr>
      <vt:lpstr>1. INTRODUCTION Cont…</vt:lpstr>
      <vt:lpstr>2. Strategies in Managing RUWASA towards achieving its highest intent</vt:lpstr>
      <vt:lpstr>2. Strategies in Managing RUWASA cont.</vt:lpstr>
      <vt:lpstr>2. Strategies in Managing RUWASA cont.</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RURAL WATER SUPPLY AND SANITATION AGENCY (RUWASA)  PRESENTATION ON STRATEGIES IN MANAGING RUWASA TOWARDS ACHIEVING ITS HIGHEST INTENT  PRESENTED BY MICHAEL G. NDUNGURU (PE 5322)</dc:title>
  <dc:creator>Trainee</dc:creator>
  <cp:lastModifiedBy>Trainee</cp:lastModifiedBy>
  <cp:revision>10</cp:revision>
  <dcterms:created xsi:type="dcterms:W3CDTF">2019-07-08T05:27:04Z</dcterms:created>
  <dcterms:modified xsi:type="dcterms:W3CDTF">2019-07-08T06:21:14Z</dcterms:modified>
</cp:coreProperties>
</file>